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3" r:id="rId4"/>
    <p:sldId id="257" r:id="rId5"/>
    <p:sldId id="259" r:id="rId6"/>
    <p:sldId id="262" r:id="rId7"/>
    <p:sldId id="260" r:id="rId8"/>
    <p:sldId id="261" r:id="rId9"/>
    <p:sldId id="277" r:id="rId10"/>
    <p:sldId id="276" r:id="rId11"/>
    <p:sldId id="278" r:id="rId12"/>
    <p:sldId id="264" r:id="rId13"/>
    <p:sldId id="265" r:id="rId14"/>
    <p:sldId id="266" r:id="rId15"/>
    <p:sldId id="268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8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usccb.org/bible/psalms/88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usccb.org/bible/psalms/8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Self-awareness of leaders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7 elements from life that contribute to self-awareness</a:t>
            </a:r>
          </a:p>
          <a:p>
            <a:pPr algn="l"/>
            <a:r>
              <a:rPr lang="en-US" dirty="0" smtClean="0"/>
              <a:t>Source: Linked-In – Harvard Professor 2016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98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972" y="58847"/>
            <a:ext cx="789474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10my eyes grow dim from trouble.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day I call on you, LORD;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stretch out my hands to you.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b="1" u="sng" baseline="30000" dirty="0">
                <a:solidFill>
                  <a:srgbClr val="00806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*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work wonders for the dead?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the shades arise and praise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you?</a:t>
            </a:r>
            <a:r>
              <a:rPr lang="en-US" b="1" u="sng" baseline="30000" dirty="0" err="1">
                <a:solidFill>
                  <a:srgbClr val="00806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f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Selah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cap="all" spc="9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12Is your mercy proclaimed in the grave,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faithfulness among those who have perished?</a:t>
            </a:r>
            <a:r>
              <a:rPr lang="en-US" b="1" u="sng" baseline="30000" dirty="0">
                <a:solidFill>
                  <a:srgbClr val="00806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*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13Are your marvels declared in the darkness,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righteous deeds in the land of oblivion?</a:t>
            </a:r>
          </a:p>
          <a:p>
            <a:pPr algn="ctr"/>
            <a:r>
              <a:rPr lang="en-US" b="1" cap="all" spc="9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14But I cry out to you, LORD;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morning my prayer comes before you.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15Why do you reject my soul, LORD,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hide your face from me?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16I have been mortally afflicted since youth;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have borne your terrors and I am made numb.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17Your wrath has swept over me;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terrors have destroyed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me.</a:t>
            </a:r>
            <a:r>
              <a:rPr lang="en-US" b="1" u="sng" baseline="30000" dirty="0" err="1">
                <a:solidFill>
                  <a:srgbClr val="00806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g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18All day they surge round like a flood;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every side they encircle me.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19Because of you friend and neighbor shun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me;</a:t>
            </a:r>
            <a:r>
              <a:rPr lang="en-US" b="1" u="sng" baseline="30000" dirty="0" err="1">
                <a:solidFill>
                  <a:srgbClr val="00806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only friend is darkness.</a:t>
            </a:r>
          </a:p>
        </p:txBody>
      </p:sp>
      <p:pic>
        <p:nvPicPr>
          <p:cNvPr id="3" name="Picture 2" descr="C:\Users\user pc\Pictures\crucib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07582" y="119568"/>
            <a:ext cx="2370909" cy="15806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3698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5484" y="517357"/>
            <a:ext cx="9974180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smtClean="0"/>
              <a:t>CAN A PERSON’S SUFFERING CONTRIBUTE TO HER LEADERSHIP?</a:t>
            </a:r>
          </a:p>
          <a:p>
            <a:endParaRPr lang="en-US" sz="2400" dirty="0" smtClean="0"/>
          </a:p>
          <a:p>
            <a:endParaRPr lang="en-US" dirty="0" smtClean="0"/>
          </a:p>
          <a:p>
            <a:r>
              <a:rPr lang="en-US" sz="3200" dirty="0" smtClean="0"/>
              <a:t>“Leaders </a:t>
            </a:r>
            <a:r>
              <a:rPr lang="en-US" sz="3200" dirty="0" smtClean="0"/>
              <a:t>need not only the technical skills to manage the external world—they need the spiritual skills to journey inward toward the source of both shadow and </a:t>
            </a:r>
            <a:r>
              <a:rPr lang="en-US" sz="3200" dirty="0" smtClean="0"/>
              <a:t>light.”</a:t>
            </a:r>
          </a:p>
          <a:p>
            <a:endParaRPr lang="en-US" sz="3200" dirty="0" smtClean="0"/>
          </a:p>
          <a:p>
            <a:r>
              <a:rPr lang="en-US" sz="3200" dirty="0" smtClean="0"/>
              <a:t>“… </a:t>
            </a:r>
            <a:r>
              <a:rPr lang="en-US" sz="3200" dirty="0" smtClean="0"/>
              <a:t>the salvation of this human world lies nowhere else than in the human heart, in the human power to reflect, in human meekness and in human responsibility. </a:t>
            </a:r>
            <a:r>
              <a:rPr lang="en-US" sz="3200" dirty="0" smtClean="0"/>
              <a:t>” </a:t>
            </a:r>
            <a:r>
              <a:rPr lang="en-US" sz="2400" dirty="0" smtClean="0"/>
              <a:t>Palmer, P,. </a:t>
            </a:r>
            <a:r>
              <a:rPr lang="en-US" sz="2400" i="1" dirty="0" smtClean="0"/>
              <a:t>Let your life speak.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communityempowermentfund.org/</a:t>
            </a:r>
            <a:r>
              <a:rPr lang="en-US" sz="2400" dirty="0" err="1" smtClean="0">
                <a:solidFill>
                  <a:srgbClr val="00B0F0"/>
                </a:solidFill>
              </a:rPr>
              <a:t>wp</a:t>
            </a:r>
            <a:r>
              <a:rPr lang="en-US" sz="2400" dirty="0" smtClean="0">
                <a:solidFill>
                  <a:srgbClr val="00B0F0"/>
                </a:solidFill>
              </a:rPr>
              <a:t>.../07/Parker-Palmer-philosophy-reading.pdf</a:t>
            </a:r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NO. 4	Accepting Truthful Feedback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494" y="1451929"/>
            <a:ext cx="8596668" cy="52689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People will criticize and complain.</a:t>
            </a:r>
          </a:p>
          <a:p>
            <a:endParaRPr lang="en-US" sz="2800" dirty="0" smtClean="0"/>
          </a:p>
          <a:p>
            <a:r>
              <a:rPr lang="en-US" sz="2800" dirty="0" smtClean="0"/>
              <a:t>Some people maybe jealous, envious. Look at the source.</a:t>
            </a:r>
          </a:p>
          <a:p>
            <a:endParaRPr lang="en-US" sz="2800" dirty="0" smtClean="0"/>
          </a:p>
          <a:p>
            <a:r>
              <a:rPr lang="en-US" sz="2800" dirty="0" smtClean="0"/>
              <a:t>Discern from whom can you get truthful feedback.</a:t>
            </a:r>
          </a:p>
          <a:p>
            <a:endParaRPr lang="en-US" sz="2800" dirty="0" smtClean="0"/>
          </a:p>
          <a:p>
            <a:r>
              <a:rPr lang="en-US" sz="2800" dirty="0" smtClean="0"/>
              <a:t>Find a person who will be honest with you.</a:t>
            </a:r>
          </a:p>
          <a:p>
            <a:r>
              <a:rPr lang="en-US" sz="2800" i="1" dirty="0" smtClean="0"/>
              <a:t>“I pointed out to you the stars and all you saw was the tip of my finger.” African proverb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NO. 5	Who can rely on you?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8171"/>
            <a:ext cx="8596668" cy="4343191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Are you a person of your word?</a:t>
            </a:r>
          </a:p>
          <a:p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n-US" sz="3200" b="1" dirty="0" smtClean="0">
                <a:solidFill>
                  <a:schemeClr val="tx1"/>
                </a:solidFill>
              </a:rPr>
              <a:t>Do you make promises you cannot keep?</a:t>
            </a:r>
          </a:p>
          <a:p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n-US" sz="3200" b="1" dirty="0" smtClean="0">
                <a:solidFill>
                  <a:schemeClr val="tx1"/>
                </a:solidFill>
              </a:rPr>
              <a:t>Are you forever apologizing?</a:t>
            </a:r>
          </a:p>
          <a:p>
            <a:endParaRPr lang="en-US" sz="3200" b="1" dirty="0" smtClean="0">
              <a:solidFill>
                <a:schemeClr val="tx1"/>
              </a:solidFill>
            </a:endParaRPr>
          </a:p>
          <a:p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NO. 6		On whom can you rely?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Do you have someone  on whom you can depend when things get difficult?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NO. 7		YOUR TIMELINE OF LIFE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9166"/>
            <a:ext cx="8596668" cy="489875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DRAW A LINE BEGINNING WITH YOU DATE OF BIRTH TO THE PRESENT DATE.</a:t>
            </a:r>
          </a:p>
          <a:p>
            <a:endParaRPr lang="en-US" sz="2000" dirty="0" smtClean="0"/>
          </a:p>
          <a:p>
            <a:r>
              <a:rPr lang="en-US" sz="2000" dirty="0" smtClean="0"/>
              <a:t>ABOVE THE LINE DRAW THE POSITIVE EXPERIENCES AND BELOW SHOW THE NEGATIVE EXPERIENCES.  CHOOSE THE MOST SIGNIFICANT EXPERIENCES.</a:t>
            </a:r>
          </a:p>
          <a:p>
            <a:endParaRPr lang="en-US" sz="2000" dirty="0"/>
          </a:p>
          <a:p>
            <a:r>
              <a:rPr lang="en-US" sz="2000" dirty="0" smtClean="0"/>
              <a:t>WHERE IS YOU FOCUS? DO YOU CONCENTRATE ON THE POSITIVE OR THE NEGATIVE?</a:t>
            </a:r>
          </a:p>
          <a:p>
            <a:endParaRPr lang="en-US" sz="2000" dirty="0" smtClean="0"/>
          </a:p>
          <a:p>
            <a:r>
              <a:rPr lang="en-US" sz="2000" dirty="0" smtClean="0"/>
              <a:t>DO YOU HAVE A SENSE F EQUILIBRIUM.</a:t>
            </a:r>
            <a:endParaRPr lang="en-US" sz="2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235261" y="3854059"/>
            <a:ext cx="0" cy="230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000978" y="4152680"/>
            <a:ext cx="25557" cy="317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77213" y="3922491"/>
            <a:ext cx="0" cy="230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324622" y="4186134"/>
            <a:ext cx="0" cy="259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321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imeline_v_Variation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3850" y="472765"/>
            <a:ext cx="7067005" cy="604060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130937" y="927463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 life 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After completing the lifeline spend sometime reflecting on one significant suffering you underwent.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FIND A COMPANION AND TAKE IT IN TURNS TO SHARE YOUR EXPERIENCE OF THE CRUCIBLE OF SUFFERING.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Share as little or as much as you are comfortable with.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IN SELF-AWARENESS IS LIKE PEELING AN ONION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2160589"/>
            <a:ext cx="9451404" cy="388077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learn about</a:t>
            </a:r>
          </a:p>
          <a:p>
            <a:pPr>
              <a:buNone/>
            </a:pPr>
            <a:r>
              <a:rPr lang="en-US" dirty="0" smtClean="0"/>
              <a:t>ourselves by degrees</a:t>
            </a:r>
          </a:p>
          <a:p>
            <a:endParaRPr lang="en-US" dirty="0"/>
          </a:p>
        </p:txBody>
      </p:sp>
      <p:pic>
        <p:nvPicPr>
          <p:cNvPr id="1028" name="Picture 4" descr="C:\Users\user pc\AppData\Local\Microsoft\Windows\Temporary Internet Files\Content.IE5\B5Y1362G\onion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4215" y="2381248"/>
            <a:ext cx="4098095" cy="3322322"/>
          </a:xfrm>
          <a:prstGeom prst="rect">
            <a:avLst/>
          </a:prstGeom>
          <a:noFill/>
        </p:spPr>
      </p:pic>
      <p:pic>
        <p:nvPicPr>
          <p:cNvPr id="7" name="Picture 2" descr="C:\Users\user pc\AppData\Local\Microsoft\Windows\INetCache\IE\RP641WPB\hagyma-175x15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85206" y="2714625"/>
            <a:ext cx="2897945" cy="22794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320040"/>
            <a:ext cx="8976822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NO. 1 What does it mean to be self-aware? </a:t>
            </a:r>
            <a:br>
              <a:rPr lang="en-US" dirty="0" smtClean="0"/>
            </a:br>
            <a:r>
              <a:rPr lang="en-US" dirty="0" smtClean="0"/>
              <a:t>Are you aware of any of the following?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691640"/>
            <a:ext cx="8790676" cy="474345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You have a hard time understanding what you are feeling.</a:t>
            </a:r>
          </a:p>
          <a:p>
            <a:endParaRPr lang="en-US" sz="2000" dirty="0" smtClean="0"/>
          </a:p>
          <a:p>
            <a:r>
              <a:rPr lang="en-US" sz="2000" dirty="0" smtClean="0"/>
              <a:t>You find it difficult to speak about your feelings and thoughts with others.</a:t>
            </a:r>
          </a:p>
          <a:p>
            <a:endParaRPr lang="en-US" sz="2000" dirty="0" smtClean="0"/>
          </a:p>
          <a:p>
            <a:r>
              <a:rPr lang="en-US" sz="2000" dirty="0" smtClean="0"/>
              <a:t>You are aware of negative self talk e.g. sometimes you have a conversation in your head about someone whom you think is critical of you. Stop and listen. Ask yourself the question: Did …..say anything like that to you?</a:t>
            </a:r>
          </a:p>
          <a:p>
            <a:r>
              <a:rPr lang="en-US" sz="2000" dirty="0" smtClean="0"/>
              <a:t>You are in a constant state of gratitude – all is gift.</a:t>
            </a:r>
          </a:p>
          <a:p>
            <a:endParaRPr lang="en-US" sz="2000" dirty="0" smtClean="0"/>
          </a:p>
          <a:p>
            <a:r>
              <a:rPr lang="en-US" sz="2000" dirty="0" smtClean="0"/>
              <a:t>You are contented with your life</a:t>
            </a:r>
          </a:p>
        </p:txBody>
      </p:sp>
      <p:pic>
        <p:nvPicPr>
          <p:cNvPr id="4" name="Picture 4" descr="C:\Users\user pc\AppData\Local\Microsoft\Windows\Temporary Internet Files\Content.IE5\B5Y1362G\onion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27108" y="1101088"/>
            <a:ext cx="1280031" cy="1196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KNOW YOURSELF -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WH0 ARE YOU?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001" y="1930400"/>
            <a:ext cx="9140618" cy="4784500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Your emotions?</a:t>
            </a:r>
          </a:p>
          <a:p>
            <a:r>
              <a:rPr lang="en-US" sz="12800" dirty="0" smtClean="0"/>
              <a:t>thoughts?</a:t>
            </a:r>
          </a:p>
          <a:p>
            <a:r>
              <a:rPr lang="en-US" sz="12800" dirty="0" smtClean="0"/>
              <a:t>physical sensations?</a:t>
            </a:r>
          </a:p>
          <a:p>
            <a:r>
              <a:rPr lang="en-US" sz="12800" dirty="0" smtClean="0"/>
              <a:t>circumstances?</a:t>
            </a:r>
          </a:p>
          <a:p>
            <a:r>
              <a:rPr lang="en-US" sz="12800" dirty="0" smtClean="0"/>
              <a:t>body?</a:t>
            </a:r>
          </a:p>
          <a:p>
            <a:r>
              <a:rPr lang="en-US" sz="12800" dirty="0" smtClean="0"/>
              <a:t>personality?</a:t>
            </a:r>
          </a:p>
          <a:p>
            <a:endParaRPr lang="en-US" sz="12800" dirty="0" smtClean="0"/>
          </a:p>
          <a:p>
            <a:r>
              <a:rPr lang="en-US" sz="12800" i="1" dirty="0" smtClean="0">
                <a:solidFill>
                  <a:srgbClr val="FF0000"/>
                </a:solidFill>
              </a:rPr>
              <a:t>The whole is greater than the sum of the parts.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4" descr="C:\Users\user pc\AppData\Local\Microsoft\Windows\Temporary Internet Files\Content.IE5\B5Y1362G\onion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18619" y="895348"/>
            <a:ext cx="1519941" cy="13677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8399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NO. 2  ATTITUDE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981957" cy="388077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WHAT IS YOUR ATTITUDE TOWARD YOUR</a:t>
            </a:r>
          </a:p>
          <a:p>
            <a:pPr marL="0" indent="0">
              <a:buNone/>
            </a:pPr>
            <a:r>
              <a:rPr lang="en-US" sz="4800" dirty="0" smtClean="0"/>
              <a:t>PERSONAL FAILURES, WEAKNESSES?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68921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CRUCIBLE OF SUFFERING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83246"/>
            <a:ext cx="12192000" cy="447475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is a crucible?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 a pot in which metals or other substances are heated to a very high temperature or melted</a:t>
            </a:r>
          </a:p>
          <a:p>
            <a:r>
              <a:rPr lang="en-US" sz="2400" b="1" dirty="0" smtClean="0"/>
              <a:t>:</a:t>
            </a:r>
            <a:r>
              <a:rPr lang="en-US" sz="2400" dirty="0" smtClean="0"/>
              <a:t> a difficult test or challenge</a:t>
            </a:r>
          </a:p>
          <a:p>
            <a:r>
              <a:rPr lang="en-US" sz="2400" b="1" dirty="0" smtClean="0"/>
              <a:t>:</a:t>
            </a:r>
            <a:r>
              <a:rPr lang="en-US" sz="2400" dirty="0" smtClean="0"/>
              <a:t> a place or situation that forces people to change or make difficult decisions</a:t>
            </a:r>
          </a:p>
          <a:p>
            <a:endParaRPr lang="en-US" sz="2400" dirty="0"/>
          </a:p>
        </p:txBody>
      </p:sp>
      <p:pic>
        <p:nvPicPr>
          <p:cNvPr id="1027" name="Picture 3" descr="C:\Users\user pc\Pictures\cruc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1360" y="0"/>
            <a:ext cx="4950639" cy="2383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NO. 3    THE CRUCIBLE OF SUFFERING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DID YOU LEARN FROM YOUR SUFFERING?</a:t>
            </a:r>
          </a:p>
          <a:p>
            <a:endParaRPr lang="en-US" sz="2400" dirty="0"/>
          </a:p>
          <a:p>
            <a:r>
              <a:rPr lang="en-US" sz="2400" dirty="0" smtClean="0"/>
              <a:t>THE CRUCIBLE IS KEY TO WHO WE ARE.</a:t>
            </a:r>
          </a:p>
          <a:p>
            <a:endParaRPr lang="en-US" sz="2400" dirty="0"/>
          </a:p>
          <a:p>
            <a:r>
              <a:rPr lang="en-US" sz="2400" dirty="0" smtClean="0"/>
              <a:t>IT MAKES A LASTING IMPACT FOR OUR GROWTH OR OUR STAGNATION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sz="2400" dirty="0" smtClean="0"/>
              <a:t>ACCEPTANCE IS CRITICAL TO INTEGRATION</a:t>
            </a:r>
            <a:endParaRPr lang="en-US" sz="2400" dirty="0"/>
          </a:p>
        </p:txBody>
      </p:sp>
      <p:pic>
        <p:nvPicPr>
          <p:cNvPr id="4" name="Picture 3" descr="C:\Users\user pc\Pictures\cruc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84030" y="0"/>
            <a:ext cx="2709232" cy="19457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084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Psalm 88  - a Psalm of intense suffering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8840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Cries out to God.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Overwhelmed with suffering = physical.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Left alone among the dead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Feels God has abandoned her… you have plunged me to the bottom of the grave.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Deprived her of her friends.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Cries out to God “Do you rebuff me?”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Final statement: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You have deprived me of my friends and companions and all that I know is the dark.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One writer calls this experience. “ The oven of silence.”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user pc\Pictures\cruc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07582" y="145325"/>
            <a:ext cx="2370909" cy="1580606"/>
          </a:xfrm>
          <a:prstGeom prst="rect">
            <a:avLst/>
          </a:prstGeom>
          <a:noFill/>
        </p:spPr>
      </p:pic>
      <p:pic>
        <p:nvPicPr>
          <p:cNvPr id="5" name="Picture 4" descr="C:\Users\user pc\Pictures\cruc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07582" y="119568"/>
            <a:ext cx="2370909" cy="15806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4972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6893"/>
            <a:ext cx="913112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88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God of my salvation, I call out by day;</a:t>
            </a:r>
          </a:p>
          <a:p>
            <a:pPr algn="ctr"/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night I cry aloud in your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presence.</a:t>
            </a:r>
            <a:r>
              <a:rPr lang="en-US" b="1" u="sng" baseline="30000" dirty="0" err="1">
                <a:solidFill>
                  <a:srgbClr val="00806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3Let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prayer come before you;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incline your ear to my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cry.</a:t>
            </a:r>
            <a:r>
              <a:rPr lang="en-US" b="1" u="sng" baseline="30000" dirty="0" err="1">
                <a:solidFill>
                  <a:srgbClr val="00806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b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b="1" u="sng" baseline="30000" dirty="0">
                <a:solidFill>
                  <a:srgbClr val="00806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*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my soul is filled with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troubles;</a:t>
            </a:r>
            <a:r>
              <a:rPr lang="en-US" b="1" u="sng" baseline="30000" dirty="0" err="1">
                <a:solidFill>
                  <a:srgbClr val="00806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life draws near to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Sheol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5I am reckoned with those who go down to the pit;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am like a warrior without strength.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6My couch is among the dead,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 the slain who lie in the grave.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remember them no more;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cut off from your influence.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7You plunge me into the bottom of the pit,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 the darkness of the abyss.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8Your wrath lies heavy upon me;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your waves crash over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me.</a:t>
            </a:r>
            <a:r>
              <a:rPr lang="en-US" b="1" u="sng" baseline="30000" dirty="0" err="1">
                <a:solidFill>
                  <a:srgbClr val="00806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9Because of you my acquaintances shun me;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make me loathsome to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them;</a:t>
            </a:r>
            <a:r>
              <a:rPr lang="en-US" b="1" u="sng" baseline="30000" dirty="0" err="1">
                <a:solidFill>
                  <a:srgbClr val="00806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Caged in, I cannot escape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user pc\Pictures\crucib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07639" y="35225"/>
            <a:ext cx="2584361" cy="15806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3525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302</TotalTime>
  <Words>783</Words>
  <Application>Microsoft Office PowerPoint</Application>
  <PresentationFormat>Custom</PresentationFormat>
  <Paragraphs>140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Facet</vt:lpstr>
      <vt:lpstr>Self-awareness of leaders</vt:lpstr>
      <vt:lpstr>GROWING IN SELF-AWARENESS IS LIKE PEELING AN ONION</vt:lpstr>
      <vt:lpstr>NO. 1 What does it mean to be self-aware?  Are you aware of any of the following?</vt:lpstr>
      <vt:lpstr>KNOW YOURSELF -WH0 ARE YOU?   </vt:lpstr>
      <vt:lpstr>NO. 2  ATTITUDE</vt:lpstr>
      <vt:lpstr>THE CRUCIBLE OF SUFFERING    </vt:lpstr>
      <vt:lpstr>NO. 3    THE CRUCIBLE OF SUFFERING</vt:lpstr>
      <vt:lpstr>Psalm 88  - a Psalm of intense suffering</vt:lpstr>
      <vt:lpstr>Slide 9</vt:lpstr>
      <vt:lpstr>Slide 10</vt:lpstr>
      <vt:lpstr>Slide 11</vt:lpstr>
      <vt:lpstr>NO. 4 Accepting Truthful Feedback</vt:lpstr>
      <vt:lpstr>NO. 5 Who can rely on you?</vt:lpstr>
      <vt:lpstr>NO. 6  On whom can you rely?</vt:lpstr>
      <vt:lpstr>NO. 7  YOUR TIMELINE OF LIFE</vt:lpstr>
      <vt:lpstr>Slide 16</vt:lpstr>
      <vt:lpstr>After completing the lifeline spend sometime reflecting on one significant suffering you underwent.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Self-awareness of leaders</dc:title>
  <dc:creator>Sr. Loretta</dc:creator>
  <cp:lastModifiedBy>user pc</cp:lastModifiedBy>
  <cp:revision>32</cp:revision>
  <dcterms:created xsi:type="dcterms:W3CDTF">2017-02-17T13:21:10Z</dcterms:created>
  <dcterms:modified xsi:type="dcterms:W3CDTF">2017-08-02T13:35:12Z</dcterms:modified>
</cp:coreProperties>
</file>