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308" r:id="rId3"/>
    <p:sldId id="258" r:id="rId4"/>
    <p:sldId id="302" r:id="rId5"/>
    <p:sldId id="306" r:id="rId6"/>
    <p:sldId id="307" r:id="rId7"/>
    <p:sldId id="261" r:id="rId8"/>
    <p:sldId id="309" r:id="rId9"/>
    <p:sldId id="310" r:id="rId10"/>
    <p:sldId id="311" r:id="rId11"/>
    <p:sldId id="301" r:id="rId12"/>
    <p:sldId id="270" r:id="rId13"/>
    <p:sldId id="303" r:id="rId14"/>
    <p:sldId id="281" r:id="rId15"/>
    <p:sldId id="30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50F4CF-8492-476E-B07C-88942E63B42F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1EBFA3-9DD6-4228-802F-25EB585C790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010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0F4CF-8492-476E-B07C-88942E63B42F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EBFA3-9DD6-4228-802F-25EB585C7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74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0F4CF-8492-476E-B07C-88942E63B42F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EBFA3-9DD6-4228-802F-25EB585C7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88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B0F5-A503-412B-A6C8-89DC68A4C62A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E4D6-A7D2-49A0-AB3B-8B19F720D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48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0F4CF-8492-476E-B07C-88942E63B42F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EBFA3-9DD6-4228-802F-25EB585C7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16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0F4CF-8492-476E-B07C-88942E63B42F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EBFA3-9DD6-4228-802F-25EB585C790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794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0F4CF-8492-476E-B07C-88942E63B42F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EBFA3-9DD6-4228-802F-25EB585C7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908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0F4CF-8492-476E-B07C-88942E63B42F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EBFA3-9DD6-4228-802F-25EB585C7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803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0F4CF-8492-476E-B07C-88942E63B42F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EBFA3-9DD6-4228-802F-25EB585C7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91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0F4CF-8492-476E-B07C-88942E63B42F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EBFA3-9DD6-4228-802F-25EB585C7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49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0F4CF-8492-476E-B07C-88942E63B42F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EBFA3-9DD6-4228-802F-25EB585C7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64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0F4CF-8492-476E-B07C-88942E63B42F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EBFA3-9DD6-4228-802F-25EB585C7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2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550F4CF-8492-476E-B07C-88942E63B42F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31EBFA3-9DD6-4228-802F-25EB585C7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65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3" y="210312"/>
            <a:ext cx="11759185" cy="636152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And why it is necessary for religious leaders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14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118" y="0"/>
            <a:ext cx="11258913" cy="135636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549E39"/>
                </a:solidFill>
              </a:rPr>
              <a:t>UNESCO Social </a:t>
            </a:r>
            <a:r>
              <a:rPr lang="en-US" sz="3600" b="1" dirty="0">
                <a:solidFill>
                  <a:srgbClr val="549E39"/>
                </a:solidFill>
              </a:rPr>
              <a:t>and </a:t>
            </a:r>
            <a:r>
              <a:rPr lang="en-US" sz="3600" b="1" dirty="0" smtClean="0">
                <a:solidFill>
                  <a:srgbClr val="549E39"/>
                </a:solidFill>
              </a:rPr>
              <a:t>Emotional </a:t>
            </a:r>
            <a:r>
              <a:rPr lang="en-US" sz="3600" b="1" dirty="0">
                <a:solidFill>
                  <a:srgbClr val="549E39"/>
                </a:solidFill>
              </a:rPr>
              <a:t>L</a:t>
            </a:r>
            <a:r>
              <a:rPr lang="en-US" sz="3600" b="1" dirty="0" smtClean="0">
                <a:solidFill>
                  <a:srgbClr val="549E39"/>
                </a:solidFill>
              </a:rPr>
              <a:t>earning Competencies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097280"/>
            <a:ext cx="10192911" cy="538581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</a:t>
            </a:r>
            <a:r>
              <a:rPr lang="en-US" sz="2800" dirty="0"/>
              <a:t>ability to relate well to others </a:t>
            </a:r>
            <a:endParaRPr lang="en-US" sz="2800" dirty="0" smtClean="0"/>
          </a:p>
          <a:p>
            <a:r>
              <a:rPr lang="en-US" sz="2800" dirty="0" smtClean="0"/>
              <a:t>to </a:t>
            </a:r>
            <a:r>
              <a:rPr lang="en-US" sz="2800" dirty="0"/>
              <a:t>cooperate </a:t>
            </a:r>
          </a:p>
          <a:p>
            <a:r>
              <a:rPr lang="en-US" sz="2800" dirty="0" smtClean="0"/>
              <a:t>to </a:t>
            </a:r>
            <a:r>
              <a:rPr lang="en-US" sz="2800" dirty="0"/>
              <a:t>manage and resolve conflict </a:t>
            </a:r>
            <a:endParaRPr lang="en-US" sz="2800" dirty="0" smtClean="0"/>
          </a:p>
          <a:p>
            <a:r>
              <a:rPr lang="en-US" sz="2800" dirty="0" smtClean="0"/>
              <a:t>to </a:t>
            </a:r>
            <a:r>
              <a:rPr lang="en-US" sz="2800" dirty="0"/>
              <a:t>act autonomously </a:t>
            </a:r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ability to act within the larger context </a:t>
            </a:r>
            <a:endParaRPr lang="en-US" sz="2800" dirty="0" smtClean="0"/>
          </a:p>
          <a:p>
            <a:r>
              <a:rPr lang="en-US" sz="2800" dirty="0" smtClean="0"/>
              <a:t>to </a:t>
            </a:r>
            <a:r>
              <a:rPr lang="en-US" sz="2800" dirty="0"/>
              <a:t>form and conduct life plans and personal projects </a:t>
            </a:r>
            <a:endParaRPr lang="en-US" sz="2800" dirty="0" smtClean="0"/>
          </a:p>
          <a:p>
            <a:r>
              <a:rPr lang="en-US" sz="2800" dirty="0" smtClean="0"/>
              <a:t>to </a:t>
            </a:r>
            <a:r>
              <a:rPr lang="en-US" sz="2800" dirty="0"/>
              <a:t>defend and assert one’s rights, interests, limits and needs </a:t>
            </a:r>
            <a:endParaRPr lang="en-US" sz="2800" dirty="0" smtClean="0"/>
          </a:p>
          <a:p>
            <a:r>
              <a:rPr lang="en-US" sz="2800" dirty="0" smtClean="0"/>
              <a:t>to </a:t>
            </a:r>
            <a:r>
              <a:rPr lang="en-US" sz="2800" dirty="0"/>
              <a:t>use language, symbols and texts </a:t>
            </a:r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ability to use knowledge and information interactively and the ability to use technology interactively</a:t>
            </a:r>
          </a:p>
        </p:txBody>
      </p:sp>
    </p:spTree>
    <p:extLst>
      <p:ext uri="{BB962C8B-B14F-4D97-AF65-F5344CB8AC3E}">
        <p14:creationId xmlns:p14="http://schemas.microsoft.com/office/powerpoint/2010/main" val="2607218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268" y="0"/>
            <a:ext cx="1001695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4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</a:rPr>
              <a:t>                What </a:t>
            </a:r>
            <a:r>
              <a:rPr lang="en-US" dirty="0">
                <a:latin typeface="Times New Roman" panose="02020603050405020304" pitchFamily="18" charset="0"/>
              </a:rPr>
              <a:t>is Emotional Intelligence?</a:t>
            </a:r>
            <a:endParaRPr lang="en-US" b="0" i="0" u="none" strike="noStrike" baseline="0" dirty="0" smtClean="0">
              <a:latin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965960"/>
            <a:ext cx="10332720" cy="43434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</a:rPr>
              <a:t>“[Emotional Intelligence is the ability to] “</a:t>
            </a:r>
            <a:r>
              <a:rPr lang="en-US" sz="3200" b="1" dirty="0">
                <a:latin typeface="Times New Roman" panose="02020603050405020304" pitchFamily="18" charset="0"/>
              </a:rPr>
              <a:t>perceive and express</a:t>
            </a:r>
            <a:r>
              <a:rPr lang="en-US" sz="3200" dirty="0">
                <a:latin typeface="Times New Roman" panose="02020603050405020304" pitchFamily="18" charset="0"/>
              </a:rPr>
              <a:t> emotion, </a:t>
            </a:r>
            <a:r>
              <a:rPr lang="en-US" sz="3200" b="1" dirty="0">
                <a:latin typeface="Times New Roman" panose="02020603050405020304" pitchFamily="18" charset="0"/>
              </a:rPr>
              <a:t>assimilate</a:t>
            </a:r>
            <a:r>
              <a:rPr lang="en-US" sz="3200" dirty="0">
                <a:latin typeface="Times New Roman" panose="02020603050405020304" pitchFamily="18" charset="0"/>
              </a:rPr>
              <a:t> emotion in thought, </a:t>
            </a:r>
            <a:r>
              <a:rPr lang="en-US" sz="3200" b="1" dirty="0">
                <a:latin typeface="Times New Roman" panose="02020603050405020304" pitchFamily="18" charset="0"/>
              </a:rPr>
              <a:t>understand and reason </a:t>
            </a:r>
            <a:r>
              <a:rPr lang="en-US" sz="3200" dirty="0">
                <a:latin typeface="Times New Roman" panose="02020603050405020304" pitchFamily="18" charset="0"/>
              </a:rPr>
              <a:t>with emotion, and </a:t>
            </a:r>
            <a:r>
              <a:rPr lang="en-US" sz="3200" b="1" dirty="0">
                <a:latin typeface="Times New Roman" panose="02020603050405020304" pitchFamily="18" charset="0"/>
              </a:rPr>
              <a:t>regulate emotion in the self and others</a:t>
            </a:r>
            <a:r>
              <a:rPr lang="en-US" sz="3200" dirty="0">
                <a:latin typeface="Times New Roman" panose="02020603050405020304" pitchFamily="18" charset="0"/>
              </a:rPr>
              <a:t>.” </a:t>
            </a:r>
            <a:r>
              <a:rPr lang="en-US" sz="2800" i="1" dirty="0" err="1" smtClean="0">
                <a:latin typeface="Times New Roman" panose="02020603050405020304" pitchFamily="18" charset="0"/>
              </a:rPr>
              <a:t>Salovey</a:t>
            </a:r>
            <a:r>
              <a:rPr lang="en-US" sz="2800" i="1" dirty="0" smtClean="0">
                <a:latin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</a:rPr>
              <a:t>and Mayer (2000</a:t>
            </a:r>
            <a:r>
              <a:rPr lang="en-US" sz="2800" i="1" dirty="0" smtClean="0">
                <a:latin typeface="Times New Roman" panose="02020603050405020304" pitchFamily="18" charset="0"/>
              </a:rPr>
              <a:t>)</a:t>
            </a:r>
          </a:p>
          <a:p>
            <a:r>
              <a:rPr lang="en-US" sz="3200" dirty="0">
                <a:latin typeface="Times New Roman" panose="02020603050405020304" pitchFamily="18" charset="0"/>
              </a:rPr>
              <a:t>“[Emotional Intelligence is] the </a:t>
            </a:r>
            <a:r>
              <a:rPr lang="en-US" sz="3200" b="1" dirty="0">
                <a:latin typeface="Times New Roman" panose="02020603050405020304" pitchFamily="18" charset="0"/>
              </a:rPr>
              <a:t>capacity </a:t>
            </a:r>
            <a:r>
              <a:rPr lang="en-US" sz="3200" b="1" dirty="0" smtClean="0">
                <a:latin typeface="Times New Roman" panose="02020603050405020304" pitchFamily="18" charset="0"/>
              </a:rPr>
              <a:t>for </a:t>
            </a:r>
            <a:r>
              <a:rPr lang="en-US" sz="3200" b="1" dirty="0">
                <a:latin typeface="Times New Roman" panose="02020603050405020304" pitchFamily="18" charset="0"/>
              </a:rPr>
              <a:t>recognizing our own feelings and those of others</a:t>
            </a:r>
            <a:r>
              <a:rPr lang="en-US" sz="3200" dirty="0">
                <a:latin typeface="Times New Roman" panose="02020603050405020304" pitchFamily="18" charset="0"/>
              </a:rPr>
              <a:t>, for </a:t>
            </a:r>
            <a:r>
              <a:rPr lang="en-US" sz="3200" b="1" dirty="0">
                <a:latin typeface="Times New Roman" panose="02020603050405020304" pitchFamily="18" charset="0"/>
              </a:rPr>
              <a:t>motivating ourselves </a:t>
            </a:r>
            <a:r>
              <a:rPr lang="en-US" sz="3200" dirty="0">
                <a:latin typeface="Times New Roman" panose="02020603050405020304" pitchFamily="18" charset="0"/>
              </a:rPr>
              <a:t>and for </a:t>
            </a:r>
            <a:r>
              <a:rPr lang="en-US" sz="3200" b="1" dirty="0">
                <a:latin typeface="Times New Roman" panose="02020603050405020304" pitchFamily="18" charset="0"/>
              </a:rPr>
              <a:t>managing emotions effectively in others and in </a:t>
            </a:r>
            <a:r>
              <a:rPr lang="en-US" sz="3200" b="1" dirty="0" smtClean="0">
                <a:latin typeface="Times New Roman" panose="02020603050405020304" pitchFamily="18" charset="0"/>
              </a:rPr>
              <a:t>ourselves</a:t>
            </a:r>
            <a:r>
              <a:rPr lang="en-US" sz="3200" dirty="0">
                <a:latin typeface="Times New Roman" panose="02020603050405020304" pitchFamily="18" charset="0"/>
              </a:rPr>
              <a:t>.”        </a:t>
            </a:r>
            <a:r>
              <a:rPr lang="en-US" sz="2800" i="1" dirty="0" smtClean="0">
                <a:latin typeface="Times New Roman" panose="02020603050405020304" pitchFamily="18" charset="0"/>
              </a:rPr>
              <a:t>Daniel </a:t>
            </a:r>
            <a:r>
              <a:rPr lang="en-US" sz="2800" i="1" dirty="0">
                <a:latin typeface="Times New Roman" panose="02020603050405020304" pitchFamily="18" charset="0"/>
              </a:rPr>
              <a:t>Goleman (1996)</a:t>
            </a:r>
            <a:endParaRPr lang="en-US" sz="2800" dirty="0"/>
          </a:p>
          <a:p>
            <a:endParaRPr lang="en-US" sz="3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997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960" y="191110"/>
            <a:ext cx="8352221" cy="654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854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smtClean="0">
                <a:latin typeface="Times New Roman" panose="02020603050405020304" pitchFamily="18" charset="0"/>
              </a:rPr>
              <a:t>Therefore the key elements are: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1143000" y="1737360"/>
            <a:ext cx="4754880" cy="434339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latin typeface="Times New Roman" panose="02020603050405020304" pitchFamily="18" charset="0"/>
              </a:rPr>
              <a:t>Self-awareness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Times New Roman" panose="02020603050405020304" pitchFamily="18" charset="0"/>
              </a:rPr>
              <a:t>Self-regulation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Times New Roman" panose="02020603050405020304" pitchFamily="18" charset="0"/>
              </a:rPr>
              <a:t>Self-motivation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Times New Roman" panose="02020603050405020304" pitchFamily="18" charset="0"/>
              </a:rPr>
              <a:t>Empathy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</a:rPr>
              <a:t>Social </a:t>
            </a:r>
            <a:r>
              <a:rPr lang="en-US" sz="3200" b="1" dirty="0" smtClean="0">
                <a:latin typeface="Times New Roman" panose="02020603050405020304" pitchFamily="18" charset="0"/>
              </a:rPr>
              <a:t>Skills</a:t>
            </a:r>
          </a:p>
          <a:p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63640" y="1737360"/>
            <a:ext cx="4754880" cy="402336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</a:rPr>
              <a:t>To be effective leaders we must develop our ability to </a:t>
            </a:r>
            <a:r>
              <a:rPr lang="en-US" sz="3200" b="1" dirty="0">
                <a:latin typeface="Times New Roman" panose="02020603050405020304" pitchFamily="18" charset="0"/>
              </a:rPr>
              <a:t>understand ourselves</a:t>
            </a:r>
            <a:r>
              <a:rPr lang="en-US" sz="3200" dirty="0">
                <a:latin typeface="Times New Roman" panose="02020603050405020304" pitchFamily="18" charset="0"/>
              </a:rPr>
              <a:t> and </a:t>
            </a:r>
            <a:r>
              <a:rPr lang="en-US" sz="3200" b="1" dirty="0">
                <a:latin typeface="Times New Roman" panose="02020603050405020304" pitchFamily="18" charset="0"/>
              </a:rPr>
              <a:t>understand others</a:t>
            </a:r>
            <a:r>
              <a:rPr lang="en-US" sz="3200" dirty="0">
                <a:latin typeface="Times New Roman" panose="02020603050405020304" pitchFamily="18" charset="0"/>
              </a:rPr>
              <a:t> and, as a consequence, develop the ability to </a:t>
            </a:r>
            <a:r>
              <a:rPr lang="en-US" sz="3200" b="1" dirty="0">
                <a:latin typeface="Times New Roman" panose="02020603050405020304" pitchFamily="18" charset="0"/>
              </a:rPr>
              <a:t>motivate people</a:t>
            </a:r>
            <a:r>
              <a:rPr lang="en-US" sz="3200" dirty="0">
                <a:latin typeface="Times New Roman" panose="02020603050405020304" pitchFamily="18" charset="0"/>
              </a:rPr>
              <a:t> in the right way to achieve our </a:t>
            </a:r>
            <a:r>
              <a:rPr lang="en-US" sz="3200" b="1" dirty="0">
                <a:latin typeface="Times New Roman" panose="02020603050405020304" pitchFamily="18" charset="0"/>
              </a:rPr>
              <a:t>mutually desired goals.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19673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895" y="302435"/>
            <a:ext cx="6705657" cy="627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69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On your KWL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464" y="1810512"/>
            <a:ext cx="11594592" cy="4038600"/>
          </a:xfrm>
        </p:spPr>
        <p:txBody>
          <a:bodyPr>
            <a:noAutofit/>
          </a:bodyPr>
          <a:lstStyle/>
          <a:p>
            <a:pPr marL="502920" indent="-457200">
              <a:buFont typeface="+mj-lt"/>
              <a:buAutoNum type="arabicPeriod"/>
            </a:pPr>
            <a:r>
              <a:rPr lang="en-US" sz="3200" dirty="0" smtClean="0"/>
              <a:t>Think of an experience when you felt you handled a situation or reacted to a person with emotional intelligence</a:t>
            </a:r>
          </a:p>
          <a:p>
            <a:r>
              <a:rPr lang="en-US" sz="3200" dirty="0" smtClean="0"/>
              <a:t>Briefly write that experience down and what you think characterized it as an emotionally intelligent response</a:t>
            </a:r>
          </a:p>
          <a:p>
            <a:pPr marL="502920" indent="-457200">
              <a:buFont typeface="+mj-lt"/>
              <a:buAutoNum type="arabicPeriod" startAt="2"/>
            </a:pPr>
            <a:r>
              <a:rPr lang="en-US" sz="3200" dirty="0" smtClean="0"/>
              <a:t>Now, think of an experience when you allowed yourself to be ‘emotionally hijacked’ and afterwards was sorry about how you handled the situation or reacted to a person. </a:t>
            </a:r>
          </a:p>
          <a:p>
            <a:r>
              <a:rPr lang="en-US" sz="3200" dirty="0" smtClean="0"/>
              <a:t>Briefly </a:t>
            </a:r>
            <a:r>
              <a:rPr lang="en-US" sz="3200" dirty="0"/>
              <a:t>w</a:t>
            </a:r>
            <a:r>
              <a:rPr lang="en-US" sz="3200" dirty="0" smtClean="0"/>
              <a:t>rite that experience down and try to retrace what happened within you that made you react the way you did.</a:t>
            </a:r>
          </a:p>
          <a:p>
            <a:pPr marL="4572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27307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0" i="0" u="none" strike="noStrike" baseline="0" dirty="0" smtClean="0">
                <a:latin typeface="Times New Roman" panose="02020603050405020304" pitchFamily="18" charset="0"/>
              </a:rPr>
              <a:t>The term Emotional Intelligence </a:t>
            </a:r>
            <a:br>
              <a:rPr lang="en-US" b="0" i="0" u="none" strike="noStrike" baseline="0" dirty="0" smtClean="0">
                <a:latin typeface="Times New Roman" panose="02020603050405020304" pitchFamily="18" charset="0"/>
              </a:rPr>
            </a:br>
            <a:r>
              <a:rPr lang="en-US" b="0" i="0" u="none" strike="noStrike" baseline="0" dirty="0" smtClean="0">
                <a:latin typeface="Times New Roman" panose="02020603050405020304" pitchFamily="18" charset="0"/>
              </a:rPr>
              <a:t>first appeared in the 1960s </a:t>
            </a:r>
            <a:br>
              <a:rPr lang="en-US" b="0" i="0" u="none" strike="noStrike" baseline="0" dirty="0" smtClean="0">
                <a:latin typeface="Times New Roman" panose="02020603050405020304" pitchFamily="18" charset="0"/>
              </a:rPr>
            </a:br>
            <a:r>
              <a:rPr lang="en-US" sz="3600" b="0" i="0" u="none" strike="noStrike" baseline="0" dirty="0" smtClean="0">
                <a:latin typeface="Times New Roman" panose="02020603050405020304" pitchFamily="18" charset="0"/>
              </a:rPr>
              <a:t>(</a:t>
            </a:r>
            <a:r>
              <a:rPr lang="en-US" sz="3600" dirty="0" smtClean="0">
                <a:latin typeface="Times New Roman" panose="02020603050405020304" pitchFamily="18" charset="0"/>
              </a:rPr>
              <a:t>Michael </a:t>
            </a:r>
            <a:r>
              <a:rPr lang="en-US" sz="3600" dirty="0" err="1" smtClean="0">
                <a:latin typeface="Times New Roman" panose="02020603050405020304" pitchFamily="18" charset="0"/>
              </a:rPr>
              <a:t>Beldoch</a:t>
            </a:r>
            <a:r>
              <a:rPr lang="en-US" sz="3600" dirty="0" smtClean="0">
                <a:latin typeface="Times New Roman" panose="02020603050405020304" pitchFamily="18" charset="0"/>
              </a:rPr>
              <a:t> 1964, </a:t>
            </a:r>
            <a:r>
              <a:rPr lang="en-US" sz="3600" dirty="0" smtClean="0"/>
              <a:t>Mayer </a:t>
            </a:r>
            <a:r>
              <a:rPr lang="en-US" sz="3600" dirty="0"/>
              <a:t>and </a:t>
            </a:r>
            <a:r>
              <a:rPr lang="en-US" sz="3600" dirty="0" err="1" smtClean="0"/>
              <a:t>Salovey</a:t>
            </a:r>
            <a:r>
              <a:rPr lang="en-US" sz="3600" dirty="0" smtClean="0"/>
              <a:t> ; in 1995 – Daniel </a:t>
            </a:r>
            <a:r>
              <a:rPr lang="en-US" sz="3600" dirty="0" smtClean="0"/>
              <a:t>Goleman, etc.</a:t>
            </a:r>
            <a:r>
              <a:rPr lang="en-US" sz="3600" b="0" i="0" u="none" strike="noStrike" baseline="0" dirty="0" smtClean="0">
                <a:latin typeface="Times New Roman" panose="02020603050405020304" pitchFamily="18" charset="0"/>
              </a:rPr>
              <a:t>) </a:t>
            </a:r>
            <a:endParaRPr lang="en-US" sz="3600" b="0" i="0" u="none" strike="noStrike" baseline="0" dirty="0" smtClean="0">
              <a:latin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267712"/>
            <a:ext cx="9872871" cy="4038600"/>
          </a:xfrm>
        </p:spPr>
        <p:txBody>
          <a:bodyPr>
            <a:normAutofit/>
          </a:bodyPr>
          <a:lstStyle/>
          <a:p>
            <a:pPr marL="0" lvl="0" indent="0">
              <a:buClr>
                <a:srgbClr val="549E39"/>
              </a:buClr>
              <a:buNone/>
            </a:pPr>
            <a:r>
              <a:rPr lang="en-US" sz="3600" dirty="0">
                <a:solidFill>
                  <a:srgbClr val="549E39"/>
                </a:solidFill>
                <a:latin typeface="Times New Roman" panose="02020603050405020304" pitchFamily="18" charset="0"/>
              </a:rPr>
              <a:t>People are no longer being judged by thinking capability but:</a:t>
            </a:r>
          </a:p>
          <a:p>
            <a:pPr lvl="0">
              <a:buClr>
                <a:srgbClr val="549E39"/>
              </a:buClr>
            </a:pPr>
            <a:r>
              <a:rPr lang="en-US" sz="3600" b="1" dirty="0">
                <a:solidFill>
                  <a:srgbClr val="549E39"/>
                </a:solidFill>
                <a:latin typeface="Times New Roman" panose="02020603050405020304" pitchFamily="18" charset="0"/>
              </a:rPr>
              <a:t>how we relate to other people; </a:t>
            </a:r>
          </a:p>
          <a:p>
            <a:pPr lvl="0">
              <a:buClr>
                <a:srgbClr val="549E39"/>
              </a:buClr>
            </a:pPr>
            <a:r>
              <a:rPr lang="en-US" sz="3600" b="1" dirty="0">
                <a:solidFill>
                  <a:srgbClr val="549E39"/>
                </a:solidFill>
                <a:latin typeface="Times New Roman" panose="02020603050405020304" pitchFamily="18" charset="0"/>
              </a:rPr>
              <a:t>our personal qualities; </a:t>
            </a:r>
          </a:p>
          <a:p>
            <a:pPr lvl="0">
              <a:buClr>
                <a:srgbClr val="549E39"/>
              </a:buClr>
            </a:pPr>
            <a:r>
              <a:rPr lang="en-US" sz="3600" b="1" dirty="0">
                <a:solidFill>
                  <a:srgbClr val="549E39"/>
                </a:solidFill>
                <a:latin typeface="Times New Roman" panose="02020603050405020304" pitchFamily="18" charset="0"/>
              </a:rPr>
              <a:t>how adaptable, flexible and persuasive we are, </a:t>
            </a:r>
          </a:p>
          <a:p>
            <a:pPr lvl="0">
              <a:buClr>
                <a:srgbClr val="549E39"/>
              </a:buClr>
            </a:pPr>
            <a:r>
              <a:rPr lang="en-US" sz="3600" b="1" dirty="0">
                <a:solidFill>
                  <a:srgbClr val="549E39"/>
                </a:solidFill>
                <a:latin typeface="Times New Roman" panose="02020603050405020304" pitchFamily="18" charset="0"/>
              </a:rPr>
              <a:t>how well we work with other people</a:t>
            </a:r>
            <a:r>
              <a:rPr lang="en-US" sz="3600" dirty="0">
                <a:solidFill>
                  <a:srgbClr val="549E39"/>
                </a:solidFill>
                <a:latin typeface="Times New Roman" panose="02020603050405020304" pitchFamily="18" charset="0"/>
              </a:rPr>
              <a:t>. </a:t>
            </a:r>
            <a:endParaRPr lang="en-US" sz="3600" dirty="0">
              <a:solidFill>
                <a:srgbClr val="549E39"/>
              </a:solidFill>
            </a:endParaRPr>
          </a:p>
          <a:p>
            <a:pPr lvl="0">
              <a:buClr>
                <a:srgbClr val="549E39"/>
              </a:buClr>
            </a:pPr>
            <a:endParaRPr lang="en-US" sz="3600" dirty="0">
              <a:solidFill>
                <a:srgbClr val="549E39"/>
              </a:solidFill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7772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49" y="539496"/>
            <a:ext cx="11804175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86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reaking Through Communication Apprehensio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5" t="9721" r="1205" b="77204"/>
          <a:stretch/>
        </p:blipFill>
        <p:spPr bwMode="auto">
          <a:xfrm>
            <a:off x="789432" y="265176"/>
            <a:ext cx="10439400" cy="6364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6955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aking Through Communication Apprehensio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24" b="34711"/>
          <a:stretch/>
        </p:blipFill>
        <p:spPr bwMode="auto">
          <a:xfrm>
            <a:off x="0" y="65785"/>
            <a:ext cx="574243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6177732" y="179376"/>
            <a:ext cx="5471723" cy="777240"/>
          </a:xfrm>
        </p:spPr>
        <p:txBody>
          <a:bodyPr/>
          <a:lstStyle/>
          <a:p>
            <a:r>
              <a:rPr lang="en-US" dirty="0" smtClean="0"/>
              <a:t>Religious With Emotional Intelligence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980176" y="850392"/>
            <a:ext cx="5669279" cy="5788152"/>
          </a:xfrm>
        </p:spPr>
        <p:txBody>
          <a:bodyPr/>
          <a:lstStyle/>
          <a:p>
            <a:r>
              <a:rPr lang="en-US" dirty="0"/>
              <a:t>Majority of the competencies that are associated with high-performing </a:t>
            </a:r>
            <a:r>
              <a:rPr lang="en-US" dirty="0" smtClean="0"/>
              <a:t>people </a:t>
            </a:r>
            <a:r>
              <a:rPr lang="en-US" dirty="0"/>
              <a:t>are associated with emotional intelligence. </a:t>
            </a:r>
            <a:endParaRPr lang="en-US" dirty="0" smtClean="0"/>
          </a:p>
          <a:p>
            <a:r>
              <a:rPr lang="en-US" dirty="0" smtClean="0"/>
              <a:t>People who </a:t>
            </a:r>
            <a:r>
              <a:rPr lang="en-US" dirty="0"/>
              <a:t>have high emotional intelligence are known to perform better than </a:t>
            </a:r>
            <a:r>
              <a:rPr lang="en-US" dirty="0" smtClean="0"/>
              <a:t>those with low- </a:t>
            </a:r>
            <a:r>
              <a:rPr lang="en-US" dirty="0"/>
              <a:t>or average EI </a:t>
            </a:r>
            <a:r>
              <a:rPr lang="en-US" dirty="0" smtClean="0"/>
              <a:t>by </a:t>
            </a:r>
            <a:r>
              <a:rPr lang="en-US" dirty="0"/>
              <a:t>50%. </a:t>
            </a:r>
            <a:endParaRPr lang="en-US" dirty="0" smtClean="0"/>
          </a:p>
          <a:p>
            <a:r>
              <a:rPr lang="en-US" dirty="0" smtClean="0"/>
              <a:t>People with very </a:t>
            </a:r>
            <a:r>
              <a:rPr lang="en-US" dirty="0"/>
              <a:t>high emotional intelligence competencies are capable </a:t>
            </a:r>
            <a:r>
              <a:rPr lang="en-US" dirty="0" smtClean="0"/>
              <a:t>of working more efficiently and productively </a:t>
            </a:r>
          </a:p>
          <a:p>
            <a:r>
              <a:rPr lang="en-US" dirty="0"/>
              <a:t>A</a:t>
            </a:r>
            <a:r>
              <a:rPr lang="en-US" dirty="0" smtClean="0"/>
              <a:t>ssessments </a:t>
            </a:r>
            <a:r>
              <a:rPr lang="en-US" dirty="0"/>
              <a:t>involving emotional intelligence increased </a:t>
            </a:r>
            <a:r>
              <a:rPr lang="en-US" dirty="0" smtClean="0"/>
              <a:t>retention </a:t>
            </a:r>
            <a:r>
              <a:rPr lang="en-US" dirty="0"/>
              <a:t>of staff </a:t>
            </a:r>
            <a:r>
              <a:rPr lang="en-US" dirty="0" smtClean="0"/>
              <a:t>by </a:t>
            </a:r>
            <a:r>
              <a:rPr lang="en-US" dirty="0"/>
              <a:t>nearly 70</a:t>
            </a:r>
            <a:r>
              <a:rPr lang="en-US" dirty="0" smtClean="0"/>
              <a:t>%</a:t>
            </a:r>
          </a:p>
          <a:p>
            <a:r>
              <a:rPr lang="en-US" dirty="0" smtClean="0"/>
              <a:t>Where there is emotional </a:t>
            </a:r>
            <a:r>
              <a:rPr lang="en-US" dirty="0"/>
              <a:t>competence, </a:t>
            </a:r>
            <a:r>
              <a:rPr lang="en-US" dirty="0" smtClean="0"/>
              <a:t>there is a more positive workplace and less grievances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21094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48" y="47202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</a:rPr>
              <a:t>Leadership</a:t>
            </a:r>
            <a:endParaRPr lang="en-US" b="0" i="0" u="none" strike="noStrike" baseline="0" dirty="0" smtClean="0">
              <a:latin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448" y="1981073"/>
            <a:ext cx="10515600" cy="4351338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</a:rPr>
              <a:t>is </a:t>
            </a:r>
            <a:r>
              <a:rPr lang="en-US" sz="3600" dirty="0">
                <a:latin typeface="Times New Roman" panose="02020603050405020304" pitchFamily="18" charset="0"/>
              </a:rPr>
              <a:t>about how we relate to and motivate the people around us  </a:t>
            </a:r>
            <a:endParaRPr lang="en-US" sz="3600" dirty="0" smtClean="0">
              <a:latin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rgbClr val="549E39"/>
                </a:solidFill>
                <a:latin typeface="Times New Roman" panose="02020603050405020304" pitchFamily="18" charset="0"/>
                <a:ea typeface="+mj-ea"/>
                <a:cs typeface="+mj-cs"/>
              </a:rPr>
              <a:t>A </a:t>
            </a:r>
            <a:r>
              <a:rPr lang="en-US" sz="3600" dirty="0">
                <a:solidFill>
                  <a:srgbClr val="549E39"/>
                </a:solidFill>
                <a:latin typeface="Times New Roman" panose="02020603050405020304" pitchFamily="18" charset="0"/>
                <a:ea typeface="+mj-ea"/>
                <a:cs typeface="+mj-cs"/>
              </a:rPr>
              <a:t>pastor observed that </a:t>
            </a:r>
            <a:r>
              <a:rPr lang="en-US" sz="3600" i="1" dirty="0">
                <a:solidFill>
                  <a:srgbClr val="549E39"/>
                </a:solidFill>
                <a:latin typeface="Times New Roman" panose="02020603050405020304" pitchFamily="18" charset="0"/>
                <a:ea typeface="+mj-ea"/>
                <a:cs typeface="+mj-cs"/>
              </a:rPr>
              <a:t>“It is vital to consider emotional intelligence, because pastoral ministry involves human dynamics.”</a:t>
            </a:r>
            <a:r>
              <a:rPr lang="en-US" sz="3600" dirty="0">
                <a:solidFill>
                  <a:srgbClr val="549E39"/>
                </a:solidFill>
                <a:latin typeface="Times New Roman" panose="02020603050405020304" pitchFamily="18" charset="0"/>
                <a:ea typeface="+mj-ea"/>
                <a:cs typeface="+mj-cs"/>
              </a:rPr>
              <a:t> </a:t>
            </a:r>
            <a:endParaRPr lang="en-US" sz="3600" dirty="0" smtClean="0">
              <a:solidFill>
                <a:srgbClr val="549E39"/>
              </a:solidFill>
              <a:latin typeface="Times New Roman" panose="02020603050405020304" pitchFamily="18" charset="0"/>
              <a:ea typeface="+mj-ea"/>
              <a:cs typeface="+mj-cs"/>
            </a:endParaRPr>
          </a:p>
          <a:p>
            <a:r>
              <a:rPr lang="en-US" sz="3600" dirty="0">
                <a:latin typeface="Times New Roman" panose="02020603050405020304" pitchFamily="18" charset="0"/>
              </a:rPr>
              <a:t>With </a:t>
            </a:r>
            <a:r>
              <a:rPr lang="en-US" sz="3600" dirty="0" smtClean="0">
                <a:latin typeface="Times New Roman" panose="02020603050405020304" pitchFamily="18" charset="0"/>
              </a:rPr>
              <a:t>our pastoral </a:t>
            </a:r>
            <a:r>
              <a:rPr lang="en-US" sz="3600" dirty="0">
                <a:latin typeface="Times New Roman" panose="02020603050405020304" pitchFamily="18" charset="0"/>
              </a:rPr>
              <a:t>role </a:t>
            </a:r>
            <a:r>
              <a:rPr lang="en-US" sz="3600" dirty="0" smtClean="0">
                <a:latin typeface="Times New Roman" panose="02020603050405020304" pitchFamily="18" charset="0"/>
              </a:rPr>
              <a:t>as congregational religious leaders comes </a:t>
            </a:r>
            <a:r>
              <a:rPr lang="en-US" sz="3600" dirty="0">
                <a:latin typeface="Times New Roman" panose="02020603050405020304" pitchFamily="18" charset="0"/>
              </a:rPr>
              <a:t>the </a:t>
            </a:r>
            <a:r>
              <a:rPr lang="en-US" sz="3600" b="1" dirty="0">
                <a:latin typeface="Times New Roman" panose="02020603050405020304" pitchFamily="18" charset="0"/>
              </a:rPr>
              <a:t>whole emotional dynamic </a:t>
            </a:r>
            <a:r>
              <a:rPr lang="en-US" sz="3600" dirty="0">
                <a:latin typeface="Times New Roman" panose="02020603050405020304" pitchFamily="18" charset="0"/>
              </a:rPr>
              <a:t>of </a:t>
            </a:r>
            <a:r>
              <a:rPr lang="en-US" sz="3600" b="1" dirty="0">
                <a:latin typeface="Times New Roman" panose="02020603050405020304" pitchFamily="18" charset="0"/>
              </a:rPr>
              <a:t>spiritual and emotional care for others. </a:t>
            </a:r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837028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0"/>
            <a:ext cx="10814703" cy="135636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Educational Programs of </a:t>
            </a:r>
            <a:r>
              <a:rPr lang="en-US" sz="3200" dirty="0"/>
              <a:t>“social and emotional </a:t>
            </a:r>
            <a:r>
              <a:rPr lang="en-US" sz="3200" dirty="0" smtClean="0"/>
              <a:t>learning” </a:t>
            </a:r>
            <a:r>
              <a:rPr lang="en-US" sz="3200" dirty="0"/>
              <a:t>or SEL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" y="1014984"/>
            <a:ext cx="11292840" cy="5458968"/>
          </a:xfrm>
        </p:spPr>
        <p:txBody>
          <a:bodyPr>
            <a:normAutofit/>
          </a:bodyPr>
          <a:lstStyle/>
          <a:p>
            <a:r>
              <a:rPr lang="en-US" dirty="0" smtClean="0"/>
              <a:t>In 1995, </a:t>
            </a:r>
            <a:r>
              <a:rPr lang="en-US" b="1" dirty="0" smtClean="0"/>
              <a:t>only </a:t>
            </a:r>
            <a:r>
              <a:rPr lang="en-US" b="1" dirty="0"/>
              <a:t>a handful </a:t>
            </a:r>
            <a:r>
              <a:rPr lang="en-US" dirty="0"/>
              <a:t>of such programs teaching emotional intelligence skills to children. </a:t>
            </a:r>
            <a:endParaRPr lang="en-US" dirty="0" smtClean="0"/>
          </a:p>
          <a:p>
            <a:r>
              <a:rPr lang="en-US" dirty="0" smtClean="0"/>
              <a:t>Now</a:t>
            </a:r>
            <a:r>
              <a:rPr lang="en-US" dirty="0"/>
              <a:t>, a decade later, tens of thousands of schools worldwide </a:t>
            </a:r>
            <a:r>
              <a:rPr lang="en-US" b="1" dirty="0"/>
              <a:t>offer children SEL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Specific have </a:t>
            </a:r>
            <a:r>
              <a:rPr lang="en-US" dirty="0"/>
              <a:t>been established for every grade from kindergarten through the last </a:t>
            </a:r>
            <a:r>
              <a:rPr lang="en-US" dirty="0" err="1" smtClean="0"/>
              <a:t>yea</a:t>
            </a:r>
            <a:r>
              <a:rPr lang="en-US" b="1" dirty="0" err="1"/>
              <a:t>learning</a:t>
            </a:r>
            <a:r>
              <a:rPr lang="en-US" b="1" dirty="0"/>
              <a:t> standards in SEL abilities </a:t>
            </a:r>
            <a:r>
              <a:rPr lang="en-US" dirty="0" smtClean="0"/>
              <a:t>r </a:t>
            </a:r>
            <a:r>
              <a:rPr lang="en-US" dirty="0"/>
              <a:t>of high school. </a:t>
            </a:r>
            <a:r>
              <a:rPr lang="en-US" dirty="0" smtClean="0"/>
              <a:t>In </a:t>
            </a:r>
            <a:r>
              <a:rPr lang="en-US" dirty="0"/>
              <a:t>the </a:t>
            </a:r>
            <a:r>
              <a:rPr lang="en-US" b="1" dirty="0"/>
              <a:t>early elementary</a:t>
            </a:r>
            <a:r>
              <a:rPr lang="en-US" dirty="0"/>
              <a:t> years students should learn </a:t>
            </a:r>
            <a:r>
              <a:rPr lang="en-US" b="1" dirty="0"/>
              <a:t>to recognize and accurately label their emotions and how they lead them to act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By </a:t>
            </a:r>
            <a:r>
              <a:rPr lang="en-US" dirty="0"/>
              <a:t>the </a:t>
            </a:r>
            <a:r>
              <a:rPr lang="en-US" b="1" dirty="0"/>
              <a:t>late</a:t>
            </a:r>
            <a:r>
              <a:rPr lang="en-US" dirty="0"/>
              <a:t> </a:t>
            </a:r>
            <a:r>
              <a:rPr lang="en-US" b="1" dirty="0"/>
              <a:t>elementary</a:t>
            </a:r>
            <a:r>
              <a:rPr lang="en-US" dirty="0"/>
              <a:t> years </a:t>
            </a:r>
            <a:r>
              <a:rPr lang="en-US" b="1" dirty="0"/>
              <a:t>lessons in empathy </a:t>
            </a:r>
            <a:r>
              <a:rPr lang="en-US" dirty="0"/>
              <a:t>should make children able </a:t>
            </a:r>
            <a:r>
              <a:rPr lang="en-US" b="1" dirty="0"/>
              <a:t>to identify the nonverbal clues to how someone else feels</a:t>
            </a:r>
            <a:r>
              <a:rPr lang="en-US" b="1" dirty="0" smtClean="0"/>
              <a:t>;</a:t>
            </a:r>
          </a:p>
          <a:p>
            <a:r>
              <a:rPr lang="en-US" dirty="0" smtClean="0"/>
              <a:t> </a:t>
            </a:r>
            <a:r>
              <a:rPr lang="en-US" dirty="0"/>
              <a:t>I</a:t>
            </a:r>
            <a:r>
              <a:rPr lang="en-US" dirty="0" smtClean="0"/>
              <a:t>n </a:t>
            </a:r>
            <a:r>
              <a:rPr lang="en-US" b="1" dirty="0"/>
              <a:t>junior high </a:t>
            </a:r>
            <a:r>
              <a:rPr lang="en-US" dirty="0"/>
              <a:t>they should be able </a:t>
            </a:r>
            <a:r>
              <a:rPr lang="en-US" b="1" dirty="0"/>
              <a:t>to analyze what creates stress for them or what motivates their best performance. </a:t>
            </a:r>
            <a:endParaRPr lang="en-US" b="1" dirty="0" smtClean="0"/>
          </a:p>
          <a:p>
            <a:r>
              <a:rPr lang="en-US" dirty="0" smtClean="0"/>
              <a:t>And </a:t>
            </a:r>
            <a:r>
              <a:rPr lang="en-US" dirty="0"/>
              <a:t>in </a:t>
            </a:r>
            <a:r>
              <a:rPr lang="en-US" b="1" dirty="0"/>
              <a:t>high school </a:t>
            </a:r>
            <a:r>
              <a:rPr lang="en-US" dirty="0"/>
              <a:t>the SEL skills include </a:t>
            </a:r>
            <a:r>
              <a:rPr lang="en-US" b="1" dirty="0"/>
              <a:t>listening and talking in ways that resolve conflicts instead of escalating them and negotiating for win-win solutions</a:t>
            </a:r>
            <a:r>
              <a:rPr lang="en-US" dirty="0"/>
              <a:t>.</a:t>
            </a:r>
          </a:p>
          <a:p>
            <a:r>
              <a:rPr lang="en-US" dirty="0" smtClean="0"/>
              <a:t>In </a:t>
            </a:r>
            <a:r>
              <a:rPr lang="en-US" dirty="0"/>
              <a:t>2002 UNESCO began a worldwide initiative to promote SEL, sending a statement of </a:t>
            </a:r>
            <a:r>
              <a:rPr lang="en-US" b="1" dirty="0"/>
              <a:t>ten basic principles for implementing SEL </a:t>
            </a:r>
            <a:r>
              <a:rPr lang="en-US" dirty="0"/>
              <a:t>to the ministries of education in </a:t>
            </a:r>
            <a:r>
              <a:rPr lang="en-US" b="1" dirty="0"/>
              <a:t>140 countries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1081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552" y="0"/>
            <a:ext cx="9875520" cy="135636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SEL as the umbrella program for: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97280"/>
            <a:ext cx="11375136" cy="4038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programs </a:t>
            </a:r>
            <a:r>
              <a:rPr lang="en-US" sz="3200" dirty="0"/>
              <a:t>in character </a:t>
            </a:r>
            <a:r>
              <a:rPr lang="en-US" sz="3200" dirty="0" smtClean="0"/>
              <a:t>education</a:t>
            </a:r>
          </a:p>
          <a:p>
            <a:r>
              <a:rPr lang="en-US" sz="3200" dirty="0" smtClean="0"/>
              <a:t>helping </a:t>
            </a:r>
            <a:r>
              <a:rPr lang="en-US" sz="3200" dirty="0"/>
              <a:t>children improve their self-awareness and </a:t>
            </a:r>
            <a:r>
              <a:rPr lang="en-US" sz="3200" dirty="0" smtClean="0"/>
              <a:t>confidence</a:t>
            </a:r>
          </a:p>
          <a:p>
            <a:r>
              <a:rPr lang="en-US" sz="3200" dirty="0" smtClean="0"/>
              <a:t>manage </a:t>
            </a:r>
            <a:r>
              <a:rPr lang="en-US" sz="3200" dirty="0"/>
              <a:t>their disturbing emotions and </a:t>
            </a:r>
            <a:r>
              <a:rPr lang="en-US" sz="3200" dirty="0" smtClean="0"/>
              <a:t>impulses</a:t>
            </a:r>
          </a:p>
          <a:p>
            <a:r>
              <a:rPr lang="en-US" sz="3200" dirty="0" smtClean="0"/>
              <a:t>increase </a:t>
            </a:r>
            <a:r>
              <a:rPr lang="en-US" sz="3200" dirty="0"/>
              <a:t>their empathy </a:t>
            </a:r>
            <a:endParaRPr lang="en-US" sz="3200" dirty="0" smtClean="0"/>
          </a:p>
          <a:p>
            <a:r>
              <a:rPr lang="en-US" sz="3200" dirty="0" smtClean="0"/>
              <a:t>violence prevention</a:t>
            </a:r>
          </a:p>
          <a:p>
            <a:r>
              <a:rPr lang="en-US" sz="3200" dirty="0"/>
              <a:t>a</a:t>
            </a:r>
            <a:r>
              <a:rPr lang="en-US" sz="3200" dirty="0" smtClean="0"/>
              <a:t>nti-bullying </a:t>
            </a:r>
          </a:p>
          <a:p>
            <a:r>
              <a:rPr lang="en-US" sz="3200" dirty="0" smtClean="0"/>
              <a:t>drug </a:t>
            </a:r>
            <a:r>
              <a:rPr lang="en-US" sz="3200" dirty="0"/>
              <a:t>prevention </a:t>
            </a:r>
            <a:endParaRPr lang="en-US" sz="3200" dirty="0" smtClean="0"/>
          </a:p>
          <a:p>
            <a:pPr marL="45720" indent="0">
              <a:buNone/>
            </a:pPr>
            <a:r>
              <a:rPr lang="en-US" sz="3200" dirty="0" smtClean="0"/>
              <a:t>Result: Enhanced school discipline, student behavior, the </a:t>
            </a:r>
            <a:r>
              <a:rPr lang="en-US" sz="3200" dirty="0"/>
              <a:t>school climate and, ultimately, students’ academic performance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69540963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256</TotalTime>
  <Words>704</Words>
  <Application>Microsoft Office PowerPoint</Application>
  <PresentationFormat>Widescreen</PresentationFormat>
  <Paragraphs>59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Corbel</vt:lpstr>
      <vt:lpstr>Times New Roman</vt:lpstr>
      <vt:lpstr>Basis</vt:lpstr>
      <vt:lpstr>PowerPoint Presentation</vt:lpstr>
      <vt:lpstr>On your KWL Chart</vt:lpstr>
      <vt:lpstr>The term Emotional Intelligence  first appeared in the 1960s  (Michael Beldoch 1964, Mayer and Salovey ; in 1995 – Daniel Goleman, etc.) </vt:lpstr>
      <vt:lpstr>PowerPoint Presentation</vt:lpstr>
      <vt:lpstr>PowerPoint Presentation</vt:lpstr>
      <vt:lpstr>PowerPoint Presentation</vt:lpstr>
      <vt:lpstr>Leadership</vt:lpstr>
      <vt:lpstr>Educational Programs of “social and emotional learning” or SEL</vt:lpstr>
      <vt:lpstr>SEL as the umbrella program for:</vt:lpstr>
      <vt:lpstr>UNESCO Social and Emotional Learning Competencies</vt:lpstr>
      <vt:lpstr>PowerPoint Presentation</vt:lpstr>
      <vt:lpstr>                What is Emotional Intelligence?</vt:lpstr>
      <vt:lpstr>PowerPoint Presentation</vt:lpstr>
      <vt:lpstr>Therefore the key elements are: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Emotional Intelligence?</dc:title>
  <dc:creator>Microsoft account</dc:creator>
  <cp:lastModifiedBy>Microsoft account</cp:lastModifiedBy>
  <cp:revision>28</cp:revision>
  <dcterms:created xsi:type="dcterms:W3CDTF">2017-03-30T15:29:34Z</dcterms:created>
  <dcterms:modified xsi:type="dcterms:W3CDTF">2017-08-02T14:18:16Z</dcterms:modified>
</cp:coreProperties>
</file>